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B5032-C8F0-47E0-A7ED-FB9C45941FE1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1816E-F3E8-4A8D-A0DB-C8D452A44F8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1816E-F3E8-4A8D-A0DB-C8D452A44F83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41BF-C26B-45A1-9238-288557ED3126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E175882-ECF1-46D7-944A-172055DCDE9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41BF-C26B-45A1-9238-288557ED3126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5882-ECF1-46D7-944A-172055DCDE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41BF-C26B-45A1-9238-288557ED3126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5882-ECF1-46D7-944A-172055DCDE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41BF-C26B-45A1-9238-288557ED3126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5882-ECF1-46D7-944A-172055DCDE9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41BF-C26B-45A1-9238-288557ED3126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E175882-ECF1-46D7-944A-172055DCDE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41BF-C26B-45A1-9238-288557ED3126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5882-ECF1-46D7-944A-172055DCDE9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41BF-C26B-45A1-9238-288557ED3126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5882-ECF1-46D7-944A-172055DCDE9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41BF-C26B-45A1-9238-288557ED3126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5882-ECF1-46D7-944A-172055DCDE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41BF-C26B-45A1-9238-288557ED3126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5882-ECF1-46D7-944A-172055DCDE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41BF-C26B-45A1-9238-288557ED3126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5882-ECF1-46D7-944A-172055DCDE9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41BF-C26B-45A1-9238-288557ED3126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E175882-ECF1-46D7-944A-172055DCDE9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54B41BF-C26B-45A1-9238-288557ED3126}" type="datetimeFigureOut">
              <a:rPr lang="cs-CZ" smtClean="0"/>
              <a:pPr/>
              <a:t>25.03.2020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E175882-ECF1-46D7-944A-172055DCDE9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11560" y="3886200"/>
            <a:ext cx="6400800" cy="1752600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Autor: Mgr</a:t>
            </a:r>
            <a:r>
              <a:rPr lang="cs-CZ" dirty="0" smtClean="0"/>
              <a:t>. Tereza Musilová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/>
              <a:t/>
            </a:r>
            <a:br>
              <a:rPr lang="cs-CZ"/>
            </a:br>
            <a:r>
              <a:rPr lang="cs-CZ" smtClean="0"/>
              <a:t>Můj smajlík</a:t>
            </a:r>
            <a:br>
              <a:rPr lang="cs-CZ" smtClean="0"/>
            </a:br>
            <a:r>
              <a:rPr lang="cs-CZ" smtClean="0"/>
              <a:t>Matematika – geometrie, kružnice</a:t>
            </a:r>
            <a:br>
              <a:rPr lang="cs-CZ" smtClean="0"/>
            </a:br>
            <a:endParaRPr lang="cs-CZ" dirty="0"/>
          </a:p>
        </p:txBody>
      </p:sp>
      <p:pic>
        <p:nvPicPr>
          <p:cNvPr id="4" name="Picture 8" descr="C:\Users\Zdeněk\AppData\Local\Microsoft\Windows\Temporary Internet Files\Content.IE5\M2DKKMFX\MC900433161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11347" t="11762" r="11489" b="11074"/>
          <a:stretch/>
        </p:blipFill>
        <p:spPr bwMode="auto">
          <a:xfrm>
            <a:off x="6876256" y="3284984"/>
            <a:ext cx="1676400" cy="1676400"/>
          </a:xfrm>
          <a:prstGeom prst="ellipse">
            <a:avLst/>
          </a:prstGeom>
          <a:ln w="63500" cap="rnd">
            <a:solidFill>
              <a:srgbClr val="DAA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/>
          </a:extLst>
        </p:spPr>
      </p:pic>
      <p:pic>
        <p:nvPicPr>
          <p:cNvPr id="5" name="Picture 6" descr="C:\Users\Zdeněk\AppData\Local\Microsoft\Windows\Temporary Internet Files\Content.IE5\7L5MNCM9\MC900433160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11984" t="11984" r="12110" b="10113"/>
          <a:stretch/>
        </p:blipFill>
        <p:spPr bwMode="auto">
          <a:xfrm>
            <a:off x="611560" y="332656"/>
            <a:ext cx="1652954" cy="1696453"/>
          </a:xfrm>
          <a:prstGeom prst="ellipse">
            <a:avLst/>
          </a:prstGeom>
          <a:ln w="63500" cap="rnd">
            <a:solidFill>
              <a:srgbClr val="DAA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cs-CZ" altLang="cs-CZ" sz="3900" b="1" dirty="0" smtClean="0"/>
              <a:t>2. Narýsuj kružítkem kružnici o poloměru </a:t>
            </a:r>
            <a:br>
              <a:rPr lang="cs-CZ" altLang="cs-CZ" sz="3900" b="1" dirty="0" smtClean="0"/>
            </a:br>
            <a:r>
              <a:rPr lang="cs-CZ" altLang="cs-CZ" sz="3900" b="1" dirty="0" smtClean="0"/>
              <a:t>7 cm</a:t>
            </a:r>
            <a:r>
              <a:rPr lang="cs-CZ" altLang="cs-CZ" b="1" dirty="0" smtClean="0"/>
              <a:t>.  Poloměr kružnice se označuje r</a:t>
            </a:r>
            <a:r>
              <a:rPr lang="cs-CZ" altLang="cs-CZ" dirty="0" smtClean="0"/>
              <a:t>.</a:t>
            </a:r>
            <a:br>
              <a:rPr lang="cs-CZ" altLang="cs-CZ" dirty="0" smtClean="0"/>
            </a:b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564904"/>
            <a:ext cx="41338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16024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cs-CZ" sz="3500" b="1" dirty="0" smtClean="0"/>
              <a:t>3. Od </a:t>
            </a:r>
            <a:r>
              <a:rPr lang="cs-CZ" sz="3500" b="1" dirty="0"/>
              <a:t>středu velké kružnice </a:t>
            </a:r>
            <a:r>
              <a:rPr lang="cs-CZ" sz="3500" b="1" dirty="0" smtClean="0"/>
              <a:t>odměř </a:t>
            </a:r>
            <a:r>
              <a:rPr lang="cs-CZ" sz="3500" b="1" dirty="0" smtClean="0"/>
              <a:t>6 </a:t>
            </a:r>
            <a:r>
              <a:rPr lang="cs-CZ" sz="3500" b="1" dirty="0"/>
              <a:t>cm 6 mm a </a:t>
            </a:r>
            <a:r>
              <a:rPr lang="cs-CZ" sz="3500" b="1" dirty="0" smtClean="0"/>
              <a:t>udělej </a:t>
            </a:r>
            <a:r>
              <a:rPr lang="cs-CZ" sz="3500" b="1" dirty="0"/>
              <a:t>vnitřní kružnici. </a:t>
            </a:r>
            <a:r>
              <a:rPr lang="cs-CZ" sz="3500" b="1" dirty="0" smtClean="0"/>
              <a:t>Ta </a:t>
            </a:r>
            <a:r>
              <a:rPr lang="cs-CZ" sz="3500" b="1" dirty="0"/>
              <a:t>bude hranicí pro 6 menších kružnic o </a:t>
            </a:r>
            <a:r>
              <a:rPr lang="cs-CZ" sz="3500" b="1" dirty="0" smtClean="0"/>
              <a:t>poloměru </a:t>
            </a:r>
            <a:r>
              <a:rPr lang="cs-CZ" sz="3500" b="1" dirty="0"/>
              <a:t>2 cm.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39752" y="2924944"/>
            <a:ext cx="52387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cs-CZ" sz="3200" b="1" dirty="0" smtClean="0"/>
              <a:t>4. </a:t>
            </a:r>
            <a:r>
              <a:rPr lang="cs-CZ" sz="3200" b="1" dirty="0" err="1" smtClean="0"/>
              <a:t>Fixou</a:t>
            </a:r>
            <a:r>
              <a:rPr lang="cs-CZ" sz="3200" b="1" dirty="0" smtClean="0"/>
              <a:t> </a:t>
            </a:r>
            <a:r>
              <a:rPr lang="cs-CZ" sz="3200" b="1" dirty="0" smtClean="0"/>
              <a:t>obtáhni malé </a:t>
            </a:r>
            <a:r>
              <a:rPr lang="cs-CZ" sz="3200" b="1" dirty="0"/>
              <a:t>kroužky </a:t>
            </a:r>
            <a:r>
              <a:rPr lang="cs-CZ" sz="3200" b="1" dirty="0" smtClean="0"/>
              <a:t>a do </a:t>
            </a:r>
            <a:r>
              <a:rPr lang="cs-CZ" sz="3200" b="1" dirty="0"/>
              <a:t>každého </a:t>
            </a:r>
            <a:r>
              <a:rPr lang="cs-CZ" sz="3200" b="1" dirty="0" smtClean="0"/>
              <a:t>nakresli </a:t>
            </a:r>
            <a:r>
              <a:rPr lang="cs-CZ" sz="3200" b="1" dirty="0" smtClean="0"/>
              <a:t>obličej </a:t>
            </a:r>
            <a:r>
              <a:rPr lang="cs-CZ" sz="3200" b="1" dirty="0" err="1" smtClean="0"/>
              <a:t>smajlíka</a:t>
            </a:r>
            <a:r>
              <a:rPr lang="cs-CZ" sz="3200" b="1" dirty="0" smtClean="0"/>
              <a:t> (</a:t>
            </a:r>
            <a:r>
              <a:rPr lang="cs-CZ" sz="3200" b="1" dirty="0" err="1" smtClean="0"/>
              <a:t>usměváčka</a:t>
            </a:r>
            <a:r>
              <a:rPr lang="cs-CZ" sz="3200" b="1" dirty="0" smtClean="0"/>
              <a:t>, mračouna, </a:t>
            </a:r>
            <a:r>
              <a:rPr lang="cs-CZ" sz="3200" b="1" dirty="0" err="1" smtClean="0"/>
              <a:t>rovňáska</a:t>
            </a:r>
            <a:r>
              <a:rPr lang="cs-CZ" sz="3200" b="1" dirty="0" smtClean="0"/>
              <a:t>…).</a:t>
            </a:r>
            <a:endParaRPr lang="cs-CZ" sz="3200" b="1" dirty="0"/>
          </a:p>
        </p:txBody>
      </p:sp>
      <p:pic>
        <p:nvPicPr>
          <p:cNvPr id="4" name="Obrázek 1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35794" t="22826" r="29495" b="28831"/>
          <a:stretch>
            <a:fillRect/>
          </a:stretch>
        </p:blipFill>
        <p:spPr bwMode="auto">
          <a:xfrm>
            <a:off x="755576" y="2492896"/>
            <a:ext cx="3171088" cy="330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2"/>
          <p:cNvPicPr>
            <a:picLocks noChangeAspect="1"/>
          </p:cNvPicPr>
          <p:nvPr/>
        </p:nvPicPr>
        <p:blipFill>
          <a:blip r:embed="rId3" cstate="print"/>
          <a:srcRect l="37320" t="21104" r="28857" b="33060"/>
          <a:stretch>
            <a:fillRect/>
          </a:stretch>
        </p:blipFill>
        <p:spPr bwMode="auto">
          <a:xfrm>
            <a:off x="4860032" y="2492896"/>
            <a:ext cx="3262313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cs-CZ" sz="2900" b="1" dirty="0" smtClean="0"/>
              <a:t>5. </a:t>
            </a:r>
            <a:r>
              <a:rPr lang="cs-CZ" sz="2900" b="1" dirty="0" err="1" smtClean="0"/>
              <a:t>Smajlíky</a:t>
            </a:r>
            <a:r>
              <a:rPr lang="cs-CZ" sz="2900" b="1" dirty="0" smtClean="0"/>
              <a:t> </a:t>
            </a:r>
            <a:r>
              <a:rPr lang="cs-CZ" sz="2900" b="1" dirty="0" smtClean="0"/>
              <a:t>vybarvi </a:t>
            </a:r>
            <a:r>
              <a:rPr lang="cs-CZ" sz="2900" b="1" dirty="0" smtClean="0"/>
              <a:t>pastelkou a </a:t>
            </a:r>
            <a:r>
              <a:rPr lang="cs-CZ" sz="2900" b="1" dirty="0" smtClean="0"/>
              <a:t>vystřihni</a:t>
            </a:r>
            <a:r>
              <a:rPr lang="cs-CZ" sz="2900" dirty="0" smtClean="0"/>
              <a:t>.</a:t>
            </a:r>
            <a:r>
              <a:rPr lang="cs-CZ" sz="2900" dirty="0"/>
              <a:t/>
            </a:r>
            <a:br>
              <a:rPr lang="cs-CZ" sz="2900" dirty="0"/>
            </a:br>
            <a:endParaRPr lang="cs-CZ" sz="2900" dirty="0"/>
          </a:p>
        </p:txBody>
      </p:sp>
      <p:pic>
        <p:nvPicPr>
          <p:cNvPr id="4" name="Obrázek 2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29889" y="1811482"/>
            <a:ext cx="5141422" cy="384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708920"/>
            <a:ext cx="2952328" cy="347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764704"/>
            <a:ext cx="7772400" cy="5255096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	</a:t>
            </a:r>
            <a:r>
              <a:rPr lang="cs-CZ" sz="2900" dirty="0" smtClean="0">
                <a:solidFill>
                  <a:schemeClr val="tx2"/>
                </a:solidFill>
                <a:latin typeface="+mj-lt"/>
              </a:rPr>
              <a:t>6. </a:t>
            </a:r>
            <a:r>
              <a:rPr lang="cs-CZ" sz="2900" dirty="0" err="1" smtClean="0">
                <a:solidFill>
                  <a:schemeClr val="tx2"/>
                </a:solidFill>
                <a:latin typeface="+mj-lt"/>
              </a:rPr>
              <a:t>Smajlíky</a:t>
            </a:r>
            <a:r>
              <a:rPr lang="cs-CZ" sz="2900" dirty="0" smtClean="0">
                <a:solidFill>
                  <a:schemeClr val="tx2"/>
                </a:solidFill>
                <a:latin typeface="+mj-lt"/>
              </a:rPr>
              <a:t>, které sis vyrobil/a, budou sloužit ke tvému hodnocení. Po </a:t>
            </a:r>
            <a:r>
              <a:rPr lang="cs-CZ" sz="2900" dirty="0" smtClean="0">
                <a:solidFill>
                  <a:schemeClr val="tx2"/>
                </a:solidFill>
                <a:latin typeface="+mj-lt"/>
              </a:rPr>
              <a:t>vypracování </a:t>
            </a:r>
            <a:r>
              <a:rPr lang="cs-CZ" sz="2900" dirty="0" smtClean="0">
                <a:solidFill>
                  <a:schemeClr val="tx2"/>
                </a:solidFill>
                <a:latin typeface="+mj-lt"/>
              </a:rPr>
              <a:t>domácího úkolu prováděj hodnocení </a:t>
            </a:r>
            <a:r>
              <a:rPr lang="cs-CZ" sz="2900" dirty="0" err="1" smtClean="0">
                <a:solidFill>
                  <a:schemeClr val="tx2"/>
                </a:solidFill>
                <a:latin typeface="+mj-lt"/>
              </a:rPr>
              <a:t>smajlíkem</a:t>
            </a:r>
            <a:r>
              <a:rPr lang="cs-CZ" sz="2900" dirty="0" smtClean="0">
                <a:solidFill>
                  <a:schemeClr val="tx2"/>
                </a:solidFill>
                <a:latin typeface="+mj-lt"/>
              </a:rPr>
              <a:t>.</a:t>
            </a:r>
            <a:r>
              <a:rPr lang="cs-CZ" sz="2900" dirty="0" smtClean="0">
                <a:solidFill>
                  <a:schemeClr val="tx2"/>
                </a:solidFill>
                <a:latin typeface="+mj-lt"/>
              </a:rPr>
              <a:t> Nalep ho do </a:t>
            </a:r>
            <a:r>
              <a:rPr lang="cs-CZ" sz="2900" dirty="0" smtClean="0">
                <a:solidFill>
                  <a:schemeClr val="tx2"/>
                </a:solidFill>
                <a:latin typeface="+mj-lt"/>
              </a:rPr>
              <a:t>sešitu nebo na pracovní list.</a:t>
            </a:r>
          </a:p>
          <a:p>
            <a:pPr>
              <a:buNone/>
            </a:pPr>
            <a:r>
              <a:rPr lang="cs-CZ" sz="2900" dirty="0" smtClean="0">
                <a:solidFill>
                  <a:schemeClr val="tx2"/>
                </a:solidFill>
                <a:latin typeface="+mj-lt"/>
              </a:rPr>
              <a:t>	Přeji ti mnoho úspěchů, </a:t>
            </a:r>
          </a:p>
          <a:p>
            <a:pPr>
              <a:buNone/>
            </a:pPr>
            <a:r>
              <a:rPr lang="cs-CZ" sz="2900" dirty="0" smtClean="0">
                <a:solidFill>
                  <a:schemeClr val="tx2"/>
                </a:solidFill>
                <a:latin typeface="+mj-lt"/>
              </a:rPr>
              <a:t>	třídní učitelka 	</a:t>
            </a:r>
          </a:p>
          <a:p>
            <a:pPr>
              <a:buNone/>
            </a:pPr>
            <a:r>
              <a:rPr lang="cs-CZ" sz="2900" dirty="0" smtClean="0">
                <a:solidFill>
                  <a:schemeClr val="tx2"/>
                </a:solidFill>
                <a:latin typeface="+mj-lt"/>
              </a:rPr>
              <a:t>	Tereza Musilová.</a:t>
            </a:r>
            <a:endParaRPr lang="cs-CZ" sz="29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Budeš potřebovat tyto </a:t>
            </a:r>
            <a:br>
              <a:rPr lang="cs-CZ" dirty="0" smtClean="0"/>
            </a:br>
            <a:r>
              <a:rPr lang="cs-CZ" dirty="0" smtClean="0"/>
              <a:t>pomůcky:</a:t>
            </a:r>
            <a:endParaRPr lang="cs-CZ" dirty="0"/>
          </a:p>
        </p:txBody>
      </p:sp>
      <p:pic>
        <p:nvPicPr>
          <p:cNvPr id="4" name="Zástupný symbol pro obsah 2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22223" t="20511" r="15872" b="11163"/>
          <a:stretch>
            <a:fillRect/>
          </a:stretch>
        </p:blipFill>
        <p:spPr>
          <a:xfrm>
            <a:off x="395536" y="1412776"/>
            <a:ext cx="3314020" cy="2439454"/>
          </a:xfrm>
        </p:spPr>
      </p:pic>
      <p:sp>
        <p:nvSpPr>
          <p:cNvPr id="6" name="Obdélník 5"/>
          <p:cNvSpPr/>
          <p:nvPr/>
        </p:nvSpPr>
        <p:spPr>
          <a:xfrm>
            <a:off x="4155091" y="3244334"/>
            <a:ext cx="1950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 smtClean="0"/>
              <a:t> bílý papír (čtvrtka)</a:t>
            </a:r>
            <a:endParaRPr lang="cs-CZ" altLang="cs-CZ" dirty="0"/>
          </a:p>
        </p:txBody>
      </p:sp>
      <p:pic>
        <p:nvPicPr>
          <p:cNvPr id="7" name="Obrázek 1"/>
          <p:cNvPicPr>
            <a:picLocks noChangeAspect="1"/>
          </p:cNvPicPr>
          <p:nvPr/>
        </p:nvPicPr>
        <p:blipFill>
          <a:blip r:embed="rId4" cstate="print"/>
          <a:srcRect l="29048" t="25174" r="20000" b="27567"/>
          <a:stretch>
            <a:fillRect/>
          </a:stretch>
        </p:blipFill>
        <p:spPr bwMode="auto">
          <a:xfrm>
            <a:off x="2339752" y="4221088"/>
            <a:ext cx="3438525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1475656" y="5301208"/>
            <a:ext cx="93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kružítko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2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30807" t="17322" r="34904" b="19643"/>
          <a:stretch>
            <a:fillRect/>
          </a:stretch>
        </p:blipFill>
        <p:spPr bwMode="auto">
          <a:xfrm>
            <a:off x="467544" y="2852936"/>
            <a:ext cx="2703558" cy="330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39552" y="2348880"/>
            <a:ext cx="269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</a:t>
            </a:r>
            <a:r>
              <a:rPr lang="cs-CZ" dirty="0" smtClean="0"/>
              <a:t>ikrotužka nebo tužka č. 3</a:t>
            </a:r>
            <a:endParaRPr lang="cs-CZ" dirty="0"/>
          </a:p>
        </p:txBody>
      </p:sp>
      <p:pic>
        <p:nvPicPr>
          <p:cNvPr id="6" name="Obrázek 1"/>
          <p:cNvPicPr>
            <a:picLocks noChangeAspect="1"/>
          </p:cNvPicPr>
          <p:nvPr/>
        </p:nvPicPr>
        <p:blipFill>
          <a:blip r:embed="rId3" cstate="print"/>
          <a:srcRect l="12929" t="12978" r="22318" b="14880"/>
          <a:stretch>
            <a:fillRect/>
          </a:stretch>
        </p:blipFill>
        <p:spPr bwMode="auto">
          <a:xfrm>
            <a:off x="3707904" y="2924944"/>
            <a:ext cx="217671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4355976" y="2564904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fixy</a:t>
            </a:r>
            <a:endParaRPr lang="cs-CZ" dirty="0"/>
          </a:p>
        </p:txBody>
      </p:sp>
      <p:pic>
        <p:nvPicPr>
          <p:cNvPr id="8" name="Obrázek 2"/>
          <p:cNvPicPr>
            <a:picLocks noChangeAspect="1"/>
          </p:cNvPicPr>
          <p:nvPr/>
        </p:nvPicPr>
        <p:blipFill>
          <a:blip r:embed="rId4" cstate="print"/>
          <a:srcRect l="22829" t="13902" r="24191" b="21574"/>
          <a:stretch>
            <a:fillRect/>
          </a:stretch>
        </p:blipFill>
        <p:spPr bwMode="auto">
          <a:xfrm>
            <a:off x="6516216" y="3212976"/>
            <a:ext cx="1783969" cy="290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7020272" y="2492896"/>
            <a:ext cx="955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pastelky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8667" t="19814" r="14667" b="24858"/>
          <a:stretch>
            <a:fillRect/>
          </a:stretch>
        </p:blipFill>
        <p:spPr bwMode="auto">
          <a:xfrm>
            <a:off x="1835696" y="2492896"/>
            <a:ext cx="3127765" cy="228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971600" y="2852936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nůžky</a:t>
            </a:r>
            <a:endParaRPr lang="cs-CZ" dirty="0"/>
          </a:p>
        </p:txBody>
      </p:sp>
      <p:pic>
        <p:nvPicPr>
          <p:cNvPr id="6" name="Obrázek 3"/>
          <p:cNvPicPr>
            <a:picLocks noChangeAspect="1"/>
          </p:cNvPicPr>
          <p:nvPr/>
        </p:nvPicPr>
        <p:blipFill>
          <a:blip r:embed="rId3" cstate="print"/>
          <a:srcRect l="4047" t="3571" r="7024" b="10715"/>
          <a:stretch>
            <a:fillRect/>
          </a:stretch>
        </p:blipFill>
        <p:spPr bwMode="auto">
          <a:xfrm>
            <a:off x="5306291" y="3645024"/>
            <a:ext cx="34734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2555776" y="5805264"/>
            <a:ext cx="940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pravítko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VŠE MÁME PŘIPRAVENÉ,</a:t>
            </a:r>
            <a:br>
              <a:rPr lang="cs-CZ" dirty="0" smtClean="0"/>
            </a:br>
            <a:r>
              <a:rPr lang="cs-CZ" dirty="0" smtClean="0"/>
              <a:t>MŮŽEME odstartovat!</a:t>
            </a:r>
            <a:endParaRPr lang="cs-CZ" dirty="0"/>
          </a:p>
        </p:txBody>
      </p:sp>
      <p:pic>
        <p:nvPicPr>
          <p:cNvPr id="4" name="Picture 6" descr="C:\Users\Zdeněk\AppData\Local\Microsoft\Windows\Temporary Internet Files\Content.IE5\7L5MNCM9\MC900432479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6974" y="2204865"/>
            <a:ext cx="2331209" cy="258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kružítko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altLang="cs-CZ" dirty="0" smtClean="0"/>
          </a:p>
          <a:p>
            <a:pPr>
              <a:buNone/>
            </a:pPr>
            <a:endParaRPr lang="cs-CZ" altLang="cs-CZ" dirty="0" smtClean="0"/>
          </a:p>
          <a:p>
            <a:endParaRPr lang="cs-CZ" altLang="cs-CZ" dirty="0" smtClean="0"/>
          </a:p>
          <a:p>
            <a:r>
              <a:rPr lang="cs-CZ" altLang="cs-CZ" dirty="0" smtClean="0"/>
              <a:t>Kružítko (kružidlo) je nástroj, který je určený k rýsování kružnic a jejich částí. Také může být použito k měření vzdáleností, zvláště na mapě. </a:t>
            </a:r>
          </a:p>
          <a:p>
            <a:endParaRPr lang="cs-CZ" dirty="0"/>
          </a:p>
        </p:txBody>
      </p:sp>
      <p:pic>
        <p:nvPicPr>
          <p:cNvPr id="4" name="Picture 6" descr="C:\Users\Zdeněk\AppData\Local\Microsoft\Windows\Temporary Internet Files\Content.IE5\JR2A26FW\MC90043800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02319">
            <a:off x="152145" y="1242153"/>
            <a:ext cx="18637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Users\Zdeněk\AppData\Local\Microsoft\Windows\Temporary Internet Files\Content.IE5\4XGMFQQ9\MC90035607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509120"/>
            <a:ext cx="1969789" cy="188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kružítko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 smtClean="0"/>
              <a:t>Kružítko se skládá ze dvou částí – nožiček, které jsou pohyblivě spojeny. Na jedné nožičce je hrot, na druhé tuha. Jejich pohyblivé spojení umožňuje měnit vzdálenost konců kružítka a tak můžeme rýsovat kružnice různého poloměru. </a:t>
            </a:r>
          </a:p>
          <a:p>
            <a:endParaRPr lang="cs-CZ" dirty="0"/>
          </a:p>
        </p:txBody>
      </p:sp>
      <p:pic>
        <p:nvPicPr>
          <p:cNvPr id="4" name="Picture 2" descr="C:\Users\Zdeněk\AppData\Local\Microsoft\Windows\Temporary Internet Files\Content.IE5\0T9C5CLN\MC90030544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077072"/>
            <a:ext cx="21558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kružítko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u="sng" dirty="0" smtClean="0"/>
              <a:t>Postup rýsování</a:t>
            </a:r>
          </a:p>
          <a:p>
            <a:r>
              <a:rPr lang="cs-CZ" altLang="cs-CZ" dirty="0" smtClean="0"/>
              <a:t>Rýsování probíhá tak, že jehla se umístí do bodu, který označuje střed kružnice. Točením horní části v prstech dojde k narýsování kružnice. Je to otázka cviku. </a:t>
            </a:r>
          </a:p>
          <a:p>
            <a:endParaRPr lang="cs-CZ" dirty="0"/>
          </a:p>
        </p:txBody>
      </p:sp>
      <p:pic>
        <p:nvPicPr>
          <p:cNvPr id="4" name="Picture 2" descr="C:\Users\Zdeněk\AppData\Local\Microsoft\Windows\Temporary Internet Files\Content.IE5\JR2A26FW\MC90044472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491880" y="4293096"/>
            <a:ext cx="2190560" cy="22238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1. Papír A4 přelož na polovinu</a:t>
            </a:r>
            <a:endParaRPr lang="cs-CZ" dirty="0"/>
          </a:p>
        </p:txBody>
      </p:sp>
      <p:pic>
        <p:nvPicPr>
          <p:cNvPr id="4" name="Obrázek 1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70021" y="1447800"/>
            <a:ext cx="686115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</TotalTime>
  <Words>205</Words>
  <Application>Microsoft Office PowerPoint</Application>
  <PresentationFormat>Předvádění na obrazovce (4:3)</PresentationFormat>
  <Paragraphs>32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Jmění</vt:lpstr>
      <vt:lpstr>  Můj smajlík Matematika – geometrie, kružnice </vt:lpstr>
      <vt:lpstr>Budeš potřebovat tyto  pomůcky:</vt:lpstr>
      <vt:lpstr>Snímek 3</vt:lpstr>
      <vt:lpstr>Snímek 4</vt:lpstr>
      <vt:lpstr>VŠE MÁME PŘIPRAVENÉ, MŮŽEME odstartovat!</vt:lpstr>
      <vt:lpstr>kružítko</vt:lpstr>
      <vt:lpstr>kružítko</vt:lpstr>
      <vt:lpstr>kružítko</vt:lpstr>
      <vt:lpstr>1. Papír A4 přelož na polovinu</vt:lpstr>
      <vt:lpstr>2. Narýsuj kružítkem kružnici o poloměru  7 cm.  Poloměr kružnice se označuje r. </vt:lpstr>
      <vt:lpstr>3. Od středu velké kružnice odměř 6 cm 6 mm a udělej vnitřní kružnici. Ta bude hranicí pro 6 menších kružnic o poloměru 2 cm. </vt:lpstr>
      <vt:lpstr>4. Fixou obtáhni malé kroužky a do každého nakresli obličej smajlíka (usměváčka, mračouna, rovňáska…).</vt:lpstr>
      <vt:lpstr>5. Smajlíky vybarvi pastelkou a vystřihni. 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Smajlík </dc:title>
  <dc:creator>Martin Musil</dc:creator>
  <cp:lastModifiedBy>Martin Musil</cp:lastModifiedBy>
  <cp:revision>16</cp:revision>
  <dcterms:created xsi:type="dcterms:W3CDTF">2020-03-25T13:06:22Z</dcterms:created>
  <dcterms:modified xsi:type="dcterms:W3CDTF">2020-03-25T20:35:52Z</dcterms:modified>
</cp:coreProperties>
</file>